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0" r:id="rId16"/>
    <p:sldId id="276" r:id="rId17"/>
    <p:sldId id="278" r:id="rId18"/>
    <p:sldId id="277" r:id="rId19"/>
    <p:sldId id="280" r:id="rId20"/>
    <p:sldId id="279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8287"/>
    <a:srgbClr val="A1A5A9"/>
    <a:srgbClr val="E1DAD4"/>
    <a:srgbClr val="646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11FC4-9BA4-40AF-A7A3-744AE0F7BD25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9892B-6549-4285-9357-4A7679BEBC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28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249B1-4B71-43FE-845D-A135FE4AC818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5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8596-0346-4EE1-ACC2-771B78007D5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6F9F1-754A-40D7-A34A-2709A765371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8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933E-4965-4776-9062-48B439405CA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0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285C8-8EE7-4C94-9488-5D7F34253C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5434-753E-44D3-885A-DEE5463F4A9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07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576D-D20C-4EB9-AFE7-E5028FC4F0C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8B603-460D-489A-9A07-46644F95B4C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19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7408A-B72B-477E-93FF-1D341507D53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5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B3A96-F483-4BAD-BF8A-93E076B6074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4E5EE-7104-4078-84B9-FDE901BF02A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1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03563-56E0-4CB9-9C43-7257DE8627A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2024-03-29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724400" y="62569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28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yhkmcl/140021282374" TargetMode="External"/><Relationship Id="rId2" Type="http://schemas.openxmlformats.org/officeDocument/2006/relationships/hyperlink" Target="https://www.pepperl-fuchs.com/korea/ko/25518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i.com/" TargetMode="External"/><Relationship Id="rId4" Type="http://schemas.openxmlformats.org/officeDocument/2006/relationships/hyperlink" Target="http://www.iksemi.com/en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각 삼각형 17"/>
          <p:cNvSpPr/>
          <p:nvPr/>
        </p:nvSpPr>
        <p:spPr>
          <a:xfrm>
            <a:off x="0" y="714375"/>
            <a:ext cx="9512303" cy="6143625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각 삼각형 18"/>
          <p:cNvSpPr/>
          <p:nvPr/>
        </p:nvSpPr>
        <p:spPr>
          <a:xfrm rot="16200000">
            <a:off x="8139546" y="2805544"/>
            <a:ext cx="3671454" cy="4433455"/>
          </a:xfrm>
          <a:prstGeom prst="rtTriangle">
            <a:avLst/>
          </a:prstGeom>
          <a:solidFill>
            <a:srgbClr val="7D828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984" y="-28984"/>
            <a:ext cx="2161357" cy="2219324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18137" y="-18139"/>
            <a:ext cx="1352555" cy="1388830"/>
          </a:xfrm>
          <a:prstGeom prst="rtTriangle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88830" y="1575093"/>
            <a:ext cx="9564919" cy="2165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800" b="1" dirty="0"/>
              <a:t>H/W </a:t>
            </a:r>
            <a:r>
              <a:rPr lang="ko-KR" altLang="en-US" sz="4800" b="1" dirty="0"/>
              <a:t>기반 환경 감시를 위한 신호처리 시스템 설계 프로젝트</a:t>
            </a:r>
            <a:endParaRPr lang="ko-KR" altLang="en-US" sz="7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F0330-2AB4-6A28-548D-9038D77047BC}"/>
              </a:ext>
            </a:extLst>
          </p:cNvPr>
          <p:cNvSpPr txBox="1"/>
          <p:nvPr/>
        </p:nvSpPr>
        <p:spPr>
          <a:xfrm>
            <a:off x="268448" y="4946892"/>
            <a:ext cx="2219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박은서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박준호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김남흔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서희순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154778-6DFE-3DD7-4D6D-C60097CD8D61}"/>
              </a:ext>
            </a:extLst>
          </p:cNvPr>
          <p:cNvCxnSpPr/>
          <p:nvPr/>
        </p:nvCxnSpPr>
        <p:spPr>
          <a:xfrm>
            <a:off x="694414" y="3892492"/>
            <a:ext cx="104965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D0F416-31AD-9D37-9B30-BE65F5E351D9}"/>
              </a:ext>
            </a:extLst>
          </p:cNvPr>
          <p:cNvSpPr txBox="1"/>
          <p:nvPr/>
        </p:nvSpPr>
        <p:spPr>
          <a:xfrm>
            <a:off x="268448" y="4244498"/>
            <a:ext cx="221932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하만</a:t>
            </a:r>
            <a:r>
              <a:rPr lang="en-US" altLang="ko-KR" sz="2000" b="1" dirty="0"/>
              <a:t>3</a:t>
            </a:r>
            <a:r>
              <a:rPr lang="ko-KR" altLang="en-US" sz="2000" b="1" dirty="0"/>
              <a:t>기</a:t>
            </a:r>
            <a:endParaRPr lang="en-US" altLang="ko-KR" sz="2000" b="1" dirty="0"/>
          </a:p>
          <a:p>
            <a:r>
              <a:rPr lang="en-US" altLang="ko-KR" b="1" dirty="0"/>
              <a:t>5</a:t>
            </a:r>
            <a:r>
              <a:rPr lang="ko-KR" altLang="en-US" b="1" dirty="0"/>
              <a:t>조 팀 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E26D369-AAC5-6B8A-1913-9EA3DC6B9485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07814" y="4946892"/>
            <a:ext cx="1070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2696FC3-ECB0-6C2B-83A0-783B5421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2" descr="대한상공회의소부산인력개발원 2023년 기업정보 | 사원수, 회사소개, 근무환경, 복리후생 등 - 사람인">
            <a:extLst>
              <a:ext uri="{FF2B5EF4-FFF2-40B4-BE49-F238E27FC236}">
                <a16:creationId xmlns:a16="http://schemas.microsoft.com/office/drawing/2014/main" id="{4F0361D6-D3AD-2237-DE54-DD36B471B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1767" y="5860969"/>
            <a:ext cx="3259990" cy="79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29EA4CBE-BB75-4C21-3AA9-7D7E5F1858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3117" y="4734768"/>
            <a:ext cx="1435594" cy="9152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B09F9D-33D7-6BA5-D9FD-71FC18079BC9}"/>
              </a:ext>
            </a:extLst>
          </p:cNvPr>
          <p:cNvSpPr txBox="1"/>
          <p:nvPr/>
        </p:nvSpPr>
        <p:spPr>
          <a:xfrm>
            <a:off x="4978873" y="4085666"/>
            <a:ext cx="2384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2024. 03. 29.</a:t>
            </a:r>
            <a:endParaRPr lang="ko-KR" altLang="en-US" sz="24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7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③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센서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송신부</a:t>
            </a:r>
            <a:br>
              <a:rPr lang="en-US" altLang="ko-KR" sz="1600" b="1" dirty="0"/>
            </a:br>
            <a:r>
              <a:rPr lang="en-US" altLang="ko-KR" sz="1200" b="1" dirty="0"/>
              <a:t> → </a:t>
            </a:r>
            <a:r>
              <a:rPr lang="ko-KR" altLang="en-US" sz="1200" b="1" dirty="0"/>
              <a:t>신호 왜곡 최소화를 위해 </a:t>
            </a:r>
            <a:r>
              <a:rPr lang="en-US" altLang="ko-KR" sz="1200" b="1" dirty="0"/>
              <a:t>Buffer </a:t>
            </a:r>
            <a:r>
              <a:rPr lang="ko-KR" altLang="en-US" sz="1200" b="1" dirty="0"/>
              <a:t>사용</a:t>
            </a:r>
            <a:r>
              <a:rPr lang="en-US" altLang="ko-KR" sz="12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수신에 용이하기 위해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Doubling.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4A135C-D43E-337C-0A27-77E1A063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44" y="876635"/>
            <a:ext cx="5072858" cy="4282594"/>
          </a:xfrm>
          <a:prstGeom prst="rect">
            <a:avLst/>
          </a:prstGeom>
        </p:spPr>
      </p:pic>
      <p:pic>
        <p:nvPicPr>
          <p:cNvPr id="13" name="그림 12" descr="텍스트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32DB576C-19DC-4C66-CE1F-C593EA9936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t="7584" r="7034" b="4580"/>
          <a:stretch/>
        </p:blipFill>
        <p:spPr>
          <a:xfrm>
            <a:off x="730424" y="874183"/>
            <a:ext cx="5564212" cy="428259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38F2218-32C2-7992-9A34-F74A4CD53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3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④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센서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수신부</a:t>
            </a:r>
            <a:br>
              <a:rPr lang="en-US" altLang="ko-KR" sz="1600" b="1" dirty="0"/>
            </a:br>
            <a:r>
              <a:rPr lang="en-US" altLang="ko-KR" sz="1200" b="1" dirty="0"/>
              <a:t> → </a:t>
            </a:r>
            <a:r>
              <a:rPr lang="en-US" altLang="ko-KR" sz="1200" b="1" dirty="0" err="1"/>
              <a:t>Vpp</a:t>
            </a:r>
            <a:r>
              <a:rPr lang="en-US" altLang="ko-KR" sz="1200" b="1" dirty="0"/>
              <a:t>(Rx) = 1.352V, </a:t>
            </a:r>
            <a:r>
              <a:rPr lang="en-US" altLang="ko-KR" sz="1200" b="1" dirty="0" err="1"/>
              <a:t>Vpp</a:t>
            </a:r>
            <a:r>
              <a:rPr lang="en-US" altLang="ko-KR" sz="1200" b="1" dirty="0"/>
              <a:t>(Out) = 2.70V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→ Av = 2.70/1.352 = </a:t>
            </a:r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ko-KR" altLang="en-US" sz="1200" b="1" dirty="0">
                <a:solidFill>
                  <a:srgbClr val="FF0000"/>
                </a:solidFill>
              </a:rPr>
              <a:t>배 증폭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A55C4-2B81-AF13-BE7E-5AC7D56C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964" y="922149"/>
            <a:ext cx="5155691" cy="42102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5E08E1D-DD09-3752-9B1B-BC90A5767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" t="1986" r="10922" b="8496"/>
          <a:stretch/>
        </p:blipFill>
        <p:spPr>
          <a:xfrm>
            <a:off x="761344" y="922148"/>
            <a:ext cx="5440519" cy="41974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505D1E-954D-844D-ABE9-340BBF1F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7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⑤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평활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회로</a:t>
            </a:r>
            <a:br>
              <a:rPr lang="en-US" altLang="ko-KR" sz="1600" b="1" dirty="0"/>
            </a:br>
            <a:r>
              <a:rPr lang="en-US" altLang="ko-KR" sz="1200" b="1" dirty="0"/>
              <a:t> → AC </a:t>
            </a:r>
            <a:r>
              <a:rPr lang="ko-KR" altLang="en-US" sz="1200" b="1" dirty="0"/>
              <a:t>신호를 </a:t>
            </a:r>
            <a:r>
              <a:rPr lang="en-US" altLang="ko-KR" sz="1200" b="1" dirty="0"/>
              <a:t>DC</a:t>
            </a:r>
            <a:r>
              <a:rPr lang="ko-KR" altLang="en-US" sz="1200" b="1" dirty="0"/>
              <a:t>로 정류</a:t>
            </a:r>
            <a:r>
              <a:rPr lang="en-US" altLang="ko-KR" sz="1200" b="1" dirty="0"/>
              <a:t> 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340260-50B1-F811-30A6-7FC7CFEA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321" y="948363"/>
            <a:ext cx="4794687" cy="4160542"/>
          </a:xfrm>
          <a:prstGeom prst="rect">
            <a:avLst/>
          </a:prstGeom>
        </p:spPr>
      </p:pic>
      <p:pic>
        <p:nvPicPr>
          <p:cNvPr id="9" name="그림 8" descr="텍스트, 전자제품, 디스플레이, 디스플레이 장치이(가) 표시된 사진&#10;&#10;자동 생성된 설명">
            <a:extLst>
              <a:ext uri="{FF2B5EF4-FFF2-40B4-BE49-F238E27FC236}">
                <a16:creationId xmlns:a16="http://schemas.microsoft.com/office/drawing/2014/main" id="{C4D7D672-0C43-F5AC-B8F9-8E640801B0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" t="7801" r="12837" b="12524"/>
          <a:stretch/>
        </p:blipFill>
        <p:spPr>
          <a:xfrm>
            <a:off x="804992" y="948363"/>
            <a:ext cx="5629318" cy="416054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0CAEB8-5DD8-75A2-7A9B-8B6EB58E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96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⑥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신호 검출 회로</a:t>
            </a:r>
            <a:br>
              <a:rPr lang="en-US" altLang="ko-KR" sz="1600" b="1" dirty="0"/>
            </a:br>
            <a:r>
              <a:rPr lang="en-US" altLang="ko-KR" sz="1200" b="1" dirty="0"/>
              <a:t> → f = 15.15Hz</a:t>
            </a: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B54749-8931-ABD0-E0EC-ECAA5B62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39" y="894623"/>
            <a:ext cx="4564613" cy="4314216"/>
          </a:xfrm>
          <a:prstGeom prst="rect">
            <a:avLst/>
          </a:prstGeom>
        </p:spPr>
      </p:pic>
      <p:pic>
        <p:nvPicPr>
          <p:cNvPr id="10" name="그림 9" descr="전자제품, 텍스트이(가) 표시된 사진&#10;&#10;자동 생성된 설명">
            <a:extLst>
              <a:ext uri="{FF2B5EF4-FFF2-40B4-BE49-F238E27FC236}">
                <a16:creationId xmlns:a16="http://schemas.microsoft.com/office/drawing/2014/main" id="{8B2F977A-BDED-4705-9036-678178A1A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0" t="12525" r="11666" b="9582"/>
          <a:stretch/>
        </p:blipFill>
        <p:spPr>
          <a:xfrm>
            <a:off x="855857" y="888450"/>
            <a:ext cx="5845475" cy="4320389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E9C636-FE13-C6CC-1CC1-1A0DA76C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39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⑨ Clock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발생 회로</a:t>
            </a:r>
            <a:br>
              <a:rPr lang="en-US" altLang="ko-KR" sz="1600" b="1" dirty="0"/>
            </a:br>
            <a:r>
              <a:rPr lang="en-US" altLang="ko-KR" sz="1200" b="1" dirty="0"/>
              <a:t> → f = 17.12kHz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17kHz</a:t>
            </a:r>
            <a:r>
              <a:rPr lang="ko-KR" altLang="en-US" sz="1600" b="1" dirty="0"/>
              <a:t>에 따라 펄스 발진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0DB7A2-C29F-EB1B-E74A-042A9FAC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113" y="1649205"/>
            <a:ext cx="4486066" cy="2756147"/>
          </a:xfrm>
          <a:prstGeom prst="rect">
            <a:avLst/>
          </a:prstGeom>
        </p:spPr>
      </p:pic>
      <p:pic>
        <p:nvPicPr>
          <p:cNvPr id="9" name="그림 8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2D720E3F-8C3D-ACEB-E8CE-9222F0B2E1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11710" r="7731" b="3472"/>
          <a:stretch/>
        </p:blipFill>
        <p:spPr>
          <a:xfrm>
            <a:off x="833328" y="921132"/>
            <a:ext cx="5852931" cy="4268125"/>
          </a:xfrm>
          <a:prstGeom prst="rect">
            <a:avLst/>
          </a:prstGeom>
        </p:spPr>
      </p:pic>
      <p:pic>
        <p:nvPicPr>
          <p:cNvPr id="5" name="그림 4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C447E9E2-D895-001A-524B-5A7EA11248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89822" r="77832" b="5579"/>
          <a:stretch/>
        </p:blipFill>
        <p:spPr>
          <a:xfrm>
            <a:off x="2815596" y="4292603"/>
            <a:ext cx="3491355" cy="70294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3BF539-3629-D715-19EE-B3D16A57A5E6}"/>
              </a:ext>
            </a:extLst>
          </p:cNvPr>
          <p:cNvSpPr/>
          <p:nvPr/>
        </p:nvSpPr>
        <p:spPr>
          <a:xfrm>
            <a:off x="2815596" y="4306888"/>
            <a:ext cx="3491355" cy="6886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E880EAA-E2B9-E17C-4121-4BE718478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6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658903"/>
            <a:ext cx="11633200" cy="5960972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800" b="1" dirty="0">
                <a:latin typeface="Roboto"/>
              </a:rPr>
              <a:t>&lt;</a:t>
            </a:r>
            <a:r>
              <a:rPr lang="ko-KR" altLang="en-US" sz="1800" b="1" dirty="0">
                <a:latin typeface="Roboto"/>
              </a:rPr>
              <a:t>계산 값과 측정 값 차이의 원인</a:t>
            </a:r>
            <a:r>
              <a:rPr lang="en-US" altLang="ko-KR" sz="1800" b="1" dirty="0">
                <a:latin typeface="Roboto"/>
              </a:rPr>
              <a:t>&gt;&lt;</a:t>
            </a:r>
            <a:r>
              <a:rPr lang="ko-KR" altLang="en-US" sz="1800" b="1" dirty="0">
                <a:latin typeface="Roboto"/>
              </a:rPr>
              <a:t>계산 값과 측정 값 차이의 원인</a:t>
            </a:r>
            <a:r>
              <a:rPr lang="en-US" altLang="ko-KR" sz="1800" b="1" dirty="0">
                <a:latin typeface="Roboto"/>
              </a:rPr>
              <a:t>&gt;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800" b="1" dirty="0"/>
              <a:t>회로 구성</a:t>
            </a:r>
            <a:r>
              <a:rPr lang="en-US" altLang="ko-KR" sz="1800" b="1" dirty="0"/>
              <a:t>: </a:t>
            </a:r>
            <a:r>
              <a:rPr lang="ko-KR" altLang="en-US" sz="1800" dirty="0"/>
              <a:t>내부 요인 및 외부 요인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800" b="1" dirty="0"/>
              <a:t>저항 값의 정확성</a:t>
            </a:r>
            <a:r>
              <a:rPr lang="en-US" altLang="ko-KR" sz="1800" b="1" dirty="0"/>
              <a:t>: </a:t>
            </a:r>
            <a:r>
              <a:rPr lang="en-US" altLang="ko-KR" sz="1800" dirty="0"/>
              <a:t>R1</a:t>
            </a:r>
            <a:r>
              <a:rPr lang="ko-KR" altLang="en-US" sz="1800" dirty="0"/>
              <a:t>과 </a:t>
            </a:r>
            <a:r>
              <a:rPr lang="en-US" altLang="ko-KR" sz="1800" dirty="0"/>
              <a:t>R2</a:t>
            </a:r>
            <a:r>
              <a:rPr lang="ko-KR" altLang="en-US" sz="1800" dirty="0"/>
              <a:t>의 실제 저항 값 오차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800" b="1" dirty="0"/>
              <a:t>오차와 노이즈</a:t>
            </a:r>
            <a:r>
              <a:rPr lang="en-US" altLang="ko-KR" sz="1800" b="1" dirty="0"/>
              <a:t>: </a:t>
            </a:r>
            <a:r>
              <a:rPr lang="ko-KR" altLang="en-US" sz="1800" dirty="0"/>
              <a:t>회로 내에서 발생하는 오차 및 노이즈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800" b="1" dirty="0"/>
              <a:t>측정 도구의 정확성</a:t>
            </a:r>
            <a:r>
              <a:rPr lang="en-US" altLang="ko-KR" sz="1800" b="1" dirty="0"/>
              <a:t>: </a:t>
            </a:r>
            <a:r>
              <a:rPr lang="ko-KR" altLang="en-US" sz="1800" dirty="0"/>
              <a:t>측정 도구의 정확성 문제</a:t>
            </a:r>
          </a:p>
          <a:p>
            <a:pPr algn="ctr">
              <a:lnSpc>
                <a:spcPct val="150000"/>
              </a:lnSpc>
            </a:pPr>
            <a:endParaRPr lang="en-US" altLang="ko-KR" sz="1800" b="1" dirty="0">
              <a:latin typeface="Roboto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800" b="1" dirty="0"/>
              <a:t>회로 구성</a:t>
            </a:r>
            <a:r>
              <a:rPr lang="en-US" altLang="ko-KR" sz="1800" b="1" dirty="0"/>
              <a:t>: </a:t>
            </a:r>
            <a:r>
              <a:rPr lang="ko-KR" altLang="en-US" sz="1800" dirty="0"/>
              <a:t>내부 요인 및 외부 요인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800" b="1" dirty="0"/>
              <a:t>저항 값의 정확성</a:t>
            </a:r>
            <a:r>
              <a:rPr lang="en-US" altLang="ko-KR" sz="1800" b="1" dirty="0"/>
              <a:t>: </a:t>
            </a:r>
            <a:r>
              <a:rPr lang="en-US" altLang="ko-KR" sz="1800" dirty="0"/>
              <a:t>R1</a:t>
            </a:r>
            <a:r>
              <a:rPr lang="ko-KR" altLang="en-US" sz="1800" dirty="0"/>
              <a:t>과 </a:t>
            </a:r>
            <a:r>
              <a:rPr lang="en-US" altLang="ko-KR" sz="1800" dirty="0"/>
              <a:t>R2</a:t>
            </a:r>
            <a:r>
              <a:rPr lang="ko-KR" altLang="en-US" sz="1800" dirty="0"/>
              <a:t>의 실제 저항 값 오차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800" b="1" dirty="0"/>
              <a:t>오차와 노이즈</a:t>
            </a:r>
            <a:r>
              <a:rPr lang="en-US" altLang="ko-KR" sz="1800" b="1" dirty="0"/>
              <a:t>: </a:t>
            </a:r>
            <a:r>
              <a:rPr lang="ko-KR" altLang="en-US" sz="1800" dirty="0"/>
              <a:t>회로 내에서 발생하는 오차 및 노이즈</a:t>
            </a:r>
            <a:endParaRPr lang="en-US" altLang="ko-KR" sz="1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à"/>
            </a:pPr>
            <a:r>
              <a:rPr lang="ko-KR" altLang="en-US" sz="1800" b="1" dirty="0"/>
              <a:t>측정 도구의 정확성</a:t>
            </a:r>
            <a:r>
              <a:rPr lang="en-US" altLang="ko-KR" sz="1800" b="1" dirty="0"/>
              <a:t>: </a:t>
            </a:r>
            <a:r>
              <a:rPr lang="ko-KR" altLang="en-US" sz="1800" dirty="0"/>
              <a:t>측정 도구의 정확성 문제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44433"/>
              </p:ext>
            </p:extLst>
          </p:nvPr>
        </p:nvGraphicFramePr>
        <p:xfrm>
          <a:off x="1174689" y="1306744"/>
          <a:ext cx="2715920" cy="719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7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센서 실제 측정 결과</a:t>
                      </a:r>
                      <a:endParaRPr lang="en-US" altLang="ko-KR" sz="3200" b="1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B69266A-BA16-9417-CD90-B9A4A7C4C3E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4.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결과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068AA4-E751-C418-B194-AC1498517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762"/>
              </p:ext>
            </p:extLst>
          </p:nvPr>
        </p:nvGraphicFramePr>
        <p:xfrm>
          <a:off x="656431" y="2324100"/>
          <a:ext cx="3752436" cy="3766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8109">
                  <a:extLst>
                    <a:ext uri="{9D8B030D-6E8A-4147-A177-3AD203B41FA5}">
                      <a16:colId xmlns:a16="http://schemas.microsoft.com/office/drawing/2014/main" val="3585689825"/>
                    </a:ext>
                  </a:extLst>
                </a:gridCol>
                <a:gridCol w="938109">
                  <a:extLst>
                    <a:ext uri="{9D8B030D-6E8A-4147-A177-3AD203B41FA5}">
                      <a16:colId xmlns:a16="http://schemas.microsoft.com/office/drawing/2014/main" val="1862239182"/>
                    </a:ext>
                  </a:extLst>
                </a:gridCol>
                <a:gridCol w="938109">
                  <a:extLst>
                    <a:ext uri="{9D8B030D-6E8A-4147-A177-3AD203B41FA5}">
                      <a16:colId xmlns:a16="http://schemas.microsoft.com/office/drawing/2014/main" val="2019202801"/>
                    </a:ext>
                  </a:extLst>
                </a:gridCol>
                <a:gridCol w="938109">
                  <a:extLst>
                    <a:ext uri="{9D8B030D-6E8A-4147-A177-3AD203B41FA5}">
                      <a16:colId xmlns:a16="http://schemas.microsoft.com/office/drawing/2014/main" val="2046468903"/>
                    </a:ext>
                  </a:extLst>
                </a:gridCol>
              </a:tblGrid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거리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측정값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오차율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508792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245410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9136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327336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6.25%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44295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4.762%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764718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3.846%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641225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1.639%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74979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60 ~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측 정 불 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53343"/>
                  </a:ext>
                </a:extLst>
              </a:tr>
            </a:tbl>
          </a:graphicData>
        </a:graphic>
      </p:graphicFrame>
      <p:pic>
        <p:nvPicPr>
          <p:cNvPr id="5" name="그림 4" descr="텍스트, 실내, 친필, 사람이(가) 표시된 사진&#10;&#10;자동 생성된 설명">
            <a:extLst>
              <a:ext uri="{FF2B5EF4-FFF2-40B4-BE49-F238E27FC236}">
                <a16:creationId xmlns:a16="http://schemas.microsoft.com/office/drawing/2014/main" id="{3A9C0303-32B1-7176-7804-63135A5BB9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60617" y="2580914"/>
            <a:ext cx="3766150" cy="26573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9586A9-59A5-72CF-C80E-61E4D184D16D}"/>
              </a:ext>
            </a:extLst>
          </p:cNvPr>
          <p:cNvSpPr/>
          <p:nvPr/>
        </p:nvSpPr>
        <p:spPr>
          <a:xfrm>
            <a:off x="7537151" y="883110"/>
            <a:ext cx="3447554" cy="5091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&lt;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 및 오차 분석</a:t>
            </a: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거리에 비례하여 측정값이 커지는 것을 확인했고</a:t>
            </a:r>
            <a:r>
              <a:rPr lang="en-US" altLang="ko-KR" sz="1100" b="1" dirty="0"/>
              <a:t>,</a:t>
            </a:r>
            <a:r>
              <a:rPr lang="ko-KR" altLang="en-US" sz="1100" b="1" dirty="0"/>
              <a:t>센서가 거리에 따른 신호를 잘 감지하여 송수신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④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센서 수신부에서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Op-amp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이득이 </a:t>
            </a:r>
            <a:r>
              <a:rPr lang="ko-KR" altLang="en-US" sz="1100" b="1" dirty="0">
                <a:solidFill>
                  <a:srgbClr val="FF0000"/>
                </a:solidFill>
              </a:rPr>
              <a:t>설계한만큼</a:t>
            </a:r>
            <a:r>
              <a:rPr lang="en-US" altLang="ko-KR" sz="1100" b="1" dirty="0">
                <a:solidFill>
                  <a:srgbClr val="FF0000"/>
                </a:solidFill>
              </a:rPr>
              <a:t>(100</a:t>
            </a:r>
            <a:r>
              <a:rPr lang="ko-KR" altLang="en-US" sz="1100" b="1" dirty="0">
                <a:solidFill>
                  <a:srgbClr val="FF0000"/>
                </a:solidFill>
              </a:rPr>
              <a:t>배</a:t>
            </a:r>
            <a:r>
              <a:rPr lang="en-US" altLang="ko-KR" sz="1100" b="1" dirty="0">
                <a:solidFill>
                  <a:srgbClr val="FF0000"/>
                </a:solidFill>
              </a:rPr>
              <a:t>) </a:t>
            </a:r>
            <a:r>
              <a:rPr lang="ko-KR" altLang="en-US" sz="1100" b="1" dirty="0">
                <a:solidFill>
                  <a:srgbClr val="FF0000"/>
                </a:solidFill>
              </a:rPr>
              <a:t>구현되지 못함</a:t>
            </a:r>
            <a:endParaRPr lang="en-US" altLang="ko-KR" sz="1100" b="1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오차의 원인</a:t>
            </a:r>
            <a:endParaRPr lang="en-US" altLang="ko-KR" sz="1400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1)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외부 노이즈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2)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제품 자체의 오차율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3)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공기 온도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다수의 초음파 센서는 온도 탐침이 적재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4)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불감대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영역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근거리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음장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영역에서는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송신펄스에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의한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불감대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영역이 존재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5)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초음파의 지향성 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특정 각도에서 강하게 반사되는 성질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6) 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측정도구 및 </a:t>
            </a:r>
            <a:r>
              <a:rPr lang="ko-KR" altLang="en-US" sz="11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실험자</a:t>
            </a:r>
            <a:r>
              <a:rPr lang="ko-KR" altLang="en-US" sz="1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조작 미숙</a:t>
            </a: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※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불감대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송신펄스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폭으로 인해 </a:t>
            </a:r>
            <a:r>
              <a:rPr lang="ko-KR" altLang="en-US" sz="9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결함에코를</a:t>
            </a:r>
            <a:r>
              <a: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측정하지 못하는 거리와 범위</a:t>
            </a:r>
            <a:r>
              <a:rPr lang="en-US" altLang="ko-KR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D7E73D-AF09-1771-BF81-82008C80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036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658903"/>
            <a:ext cx="11633200" cy="5960972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69266A-BA16-9417-CD90-B9A4A7C4C3E9}"/>
              </a:ext>
            </a:extLst>
          </p:cNvPr>
          <p:cNvSpPr/>
          <p:nvPr/>
        </p:nvSpPr>
        <p:spPr>
          <a:xfrm>
            <a:off x="371411" y="3530"/>
            <a:ext cx="338346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5.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고찰 및 피드백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8F7E17-70C9-2953-5D04-9639C7EAD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25" y="4940656"/>
            <a:ext cx="6467475" cy="600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EEC69A-1B25-05BF-731E-BEBC302F8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34" y="3292829"/>
            <a:ext cx="7829550" cy="5905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762373-0682-13C3-7A48-C258C057BF03}"/>
              </a:ext>
            </a:extLst>
          </p:cNvPr>
          <p:cNvSpPr/>
          <p:nvPr/>
        </p:nvSpPr>
        <p:spPr>
          <a:xfrm>
            <a:off x="513148" y="802029"/>
            <a:ext cx="3447554" cy="20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NE555, ILC555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소자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/>
              <a:t>Timer </a:t>
            </a:r>
            <a:r>
              <a:rPr lang="ko-KR" altLang="en-US" sz="1200" b="1" dirty="0"/>
              <a:t>소자의 동작은 같으나</a:t>
            </a:r>
            <a:r>
              <a:rPr lang="en-US" altLang="ko-KR" sz="1200" b="1" dirty="0"/>
              <a:t> datasheet </a:t>
            </a:r>
            <a:r>
              <a:rPr lang="ko-KR" altLang="en-US" sz="1200" b="1" dirty="0"/>
              <a:t>상에서 </a:t>
            </a:r>
            <a:r>
              <a:rPr lang="en-US" altLang="ko-KR" sz="1200" b="1" dirty="0"/>
              <a:t>Rising Time</a:t>
            </a:r>
            <a:r>
              <a:rPr lang="ko-KR" altLang="en-US" sz="1200" b="1" dirty="0"/>
              <a:t>과 </a:t>
            </a:r>
            <a:r>
              <a:rPr lang="en-US" altLang="ko-KR" sz="1200" b="1" dirty="0"/>
              <a:t>Falling Time</a:t>
            </a:r>
            <a:r>
              <a:rPr lang="ko-KR" altLang="en-US" sz="1200" b="1" dirty="0"/>
              <a:t>의 차이가 있음 </a:t>
            </a:r>
            <a:r>
              <a:rPr lang="en-US" altLang="ko-KR" sz="1200" b="1" dirty="0"/>
              <a:t>-&gt;  </a:t>
            </a:r>
            <a:r>
              <a:rPr lang="en-US" altLang="ko-KR" sz="1200" b="1" u="sng" dirty="0"/>
              <a:t>CMOS </a:t>
            </a:r>
            <a:r>
              <a:rPr lang="ko-KR" altLang="en-US" sz="1200" b="1" u="sng" dirty="0"/>
              <a:t>소자</a:t>
            </a:r>
            <a:r>
              <a:rPr lang="en-US" altLang="ko-KR" sz="1200" b="1" u="sng" dirty="0"/>
              <a:t> </a:t>
            </a:r>
            <a:r>
              <a:rPr lang="ko-KR" altLang="en-US" sz="1200" b="1" u="sng" dirty="0"/>
              <a:t>문턱전압 차이로 추정</a:t>
            </a:r>
            <a:endParaRPr lang="en-US" altLang="ko-KR" sz="1200" b="1" u="sng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/>
              <a:t>40kHz </a:t>
            </a:r>
            <a:r>
              <a:rPr lang="ko-KR" altLang="en-US" sz="1200" b="1" dirty="0"/>
              <a:t>맞추기 위해 </a:t>
            </a:r>
            <a:r>
              <a:rPr lang="en-US" altLang="ko-KR" sz="1200" b="1" dirty="0">
                <a:solidFill>
                  <a:srgbClr val="FF0000"/>
                </a:solidFill>
              </a:rPr>
              <a:t>Ra, Rb</a:t>
            </a:r>
            <a:r>
              <a:rPr lang="ko-KR" altLang="en-US" sz="1200" b="1" dirty="0">
                <a:solidFill>
                  <a:srgbClr val="FF0000"/>
                </a:solidFill>
              </a:rPr>
              <a:t>값 변경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E136D9-8463-2212-A968-2BA8648A3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595" y="979579"/>
            <a:ext cx="2208936" cy="1608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900986-395D-64BA-E919-8949CAAF6670}"/>
                  </a:ext>
                </a:extLst>
              </p:cNvPr>
              <p:cNvSpPr/>
              <p:nvPr/>
            </p:nvSpPr>
            <p:spPr>
              <a:xfrm>
                <a:off x="7914326" y="1248559"/>
                <a:ext cx="3447554" cy="8485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1.38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+2×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altLang="ko-KR" sz="1200" b="1" dirty="0"/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900986-395D-64BA-E919-8949CAAF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326" y="1248559"/>
                <a:ext cx="3447554" cy="8485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8487286-EAA9-44B2-E12F-3DACC4ACCFE6}"/>
              </a:ext>
            </a:extLst>
          </p:cNvPr>
          <p:cNvSpPr txBox="1"/>
          <p:nvPr/>
        </p:nvSpPr>
        <p:spPr>
          <a:xfrm>
            <a:off x="754325" y="3959039"/>
            <a:ext cx="143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▲</a:t>
            </a:r>
            <a:r>
              <a:rPr lang="en-US" altLang="ko-KR" sz="1000" dirty="0"/>
              <a:t>NE555 datasheet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5037D-5D54-A939-EFBE-8ACBCC7B56A8}"/>
              </a:ext>
            </a:extLst>
          </p:cNvPr>
          <p:cNvSpPr txBox="1"/>
          <p:nvPr/>
        </p:nvSpPr>
        <p:spPr>
          <a:xfrm>
            <a:off x="758465" y="4546497"/>
            <a:ext cx="1433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▼</a:t>
            </a:r>
            <a:r>
              <a:rPr lang="en-US" altLang="ko-KR" sz="1000" dirty="0"/>
              <a:t>ILC555 datasheet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4F54D5-FE1A-4AA9-208F-4F56F81907B2}"/>
              </a:ext>
            </a:extLst>
          </p:cNvPr>
          <p:cNvSpPr txBox="1"/>
          <p:nvPr/>
        </p:nvSpPr>
        <p:spPr>
          <a:xfrm>
            <a:off x="5428544" y="2744009"/>
            <a:ext cx="1603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▲</a:t>
            </a:r>
            <a:r>
              <a:rPr lang="en-US" altLang="ko-KR" sz="1000" dirty="0"/>
              <a:t>NE555 </a:t>
            </a:r>
            <a:r>
              <a:rPr lang="ko-KR" altLang="en-US" sz="1000" dirty="0"/>
              <a:t>주파수 계산식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20125-B1CF-E90F-B31F-0572C98FC35C}"/>
              </a:ext>
            </a:extLst>
          </p:cNvPr>
          <p:cNvSpPr txBox="1"/>
          <p:nvPr/>
        </p:nvSpPr>
        <p:spPr>
          <a:xfrm>
            <a:off x="8716814" y="2563606"/>
            <a:ext cx="16033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▲</a:t>
            </a:r>
            <a:r>
              <a:rPr lang="en-US" altLang="ko-KR" sz="1000" dirty="0"/>
              <a:t>ILC555 </a:t>
            </a:r>
            <a:r>
              <a:rPr lang="ko-KR" altLang="en-US" sz="1000" dirty="0"/>
              <a:t>주파수 계산식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005E5-4AD4-6244-D427-16D904AC9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658903"/>
            <a:ext cx="11633200" cy="5960972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69266A-BA16-9417-CD90-B9A4A7C4C3E9}"/>
              </a:ext>
            </a:extLst>
          </p:cNvPr>
          <p:cNvSpPr/>
          <p:nvPr/>
        </p:nvSpPr>
        <p:spPr>
          <a:xfrm>
            <a:off x="371411" y="3530"/>
            <a:ext cx="338346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5.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고찰 및 피드백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림 9" descr="전자 공학, 회로, 전자제품, 텍스트이(가) 표시된 사진&#10;&#10;자동 생성된 설명">
            <a:extLst>
              <a:ext uri="{FF2B5EF4-FFF2-40B4-BE49-F238E27FC236}">
                <a16:creationId xmlns:a16="http://schemas.microsoft.com/office/drawing/2014/main" id="{7FA096F7-BE60-016E-FBCF-0425D36FB4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5" t="25012" r="33861" b="15954"/>
          <a:stretch/>
        </p:blipFill>
        <p:spPr>
          <a:xfrm rot="5400000">
            <a:off x="5392326" y="1971415"/>
            <a:ext cx="1971416" cy="23405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762373-0682-13C3-7A48-C258C057BF03}"/>
              </a:ext>
            </a:extLst>
          </p:cNvPr>
          <p:cNvSpPr/>
          <p:nvPr/>
        </p:nvSpPr>
        <p:spPr>
          <a:xfrm>
            <a:off x="513147" y="802029"/>
            <a:ext cx="4473575" cy="291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D1, D2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다이오드 교체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다이오드가 제대로 동작하지 않는 것을 확인</a:t>
            </a: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이전 기수 다이오드 문턱전압 </a:t>
            </a:r>
            <a:r>
              <a:rPr lang="en-US" altLang="ko-KR" sz="1200" b="1" dirty="0"/>
              <a:t>2.7V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현재 기수 다이오드 문턱전압 </a:t>
            </a:r>
            <a:r>
              <a:rPr lang="en-US" altLang="ko-KR" sz="1200" b="1" dirty="0"/>
              <a:t>3.2V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문턱전압 차이로 정류가 되지 않아서 다이오드 교체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</a:t>
            </a:r>
            <a:r>
              <a:rPr lang="ko-KR" altLang="ko-KR" sz="1200" b="1" dirty="0"/>
              <a:t>→</a:t>
            </a:r>
            <a:r>
              <a:rPr lang="en-US" altLang="ko-KR" sz="1200" b="1" dirty="0"/>
              <a:t> </a:t>
            </a:r>
            <a:r>
              <a:rPr lang="ko-KR" altLang="en-US" sz="1200" b="1" u="sng" dirty="0">
                <a:solidFill>
                  <a:srgbClr val="FF0000"/>
                </a:solidFill>
              </a:rPr>
              <a:t>교체 후 정상작동 확인</a:t>
            </a:r>
            <a:r>
              <a:rPr lang="en-US" altLang="ko-KR" sz="1200" b="1" u="sng" dirty="0">
                <a:solidFill>
                  <a:srgbClr val="FF000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/>
              <a:t>Kit </a:t>
            </a:r>
            <a:r>
              <a:rPr lang="ko-KR" altLang="en-US" sz="1200" b="1" dirty="0"/>
              <a:t>에 들어있는 다이오드 소자 자체의 문제로 추정</a:t>
            </a:r>
            <a:endParaRPr lang="en-US" altLang="ko-KR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DAA9F-B93A-C07F-FDA1-ED4FB13ABD8B}"/>
              </a:ext>
            </a:extLst>
          </p:cNvPr>
          <p:cNvSpPr txBox="1"/>
          <p:nvPr/>
        </p:nvSpPr>
        <p:spPr>
          <a:xfrm>
            <a:off x="5207769" y="4248846"/>
            <a:ext cx="20264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▲ 다이오드 문턱전압 측정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E5009C-A1E6-B830-4082-473CB14C8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36" t="172" r="27334" b="-172"/>
          <a:stretch/>
        </p:blipFill>
        <p:spPr>
          <a:xfrm>
            <a:off x="8192416" y="1441477"/>
            <a:ext cx="2393658" cy="353164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7A2636-BCBD-DBCB-EEB6-791DF38067B0}"/>
              </a:ext>
            </a:extLst>
          </p:cNvPr>
          <p:cNvSpPr/>
          <p:nvPr/>
        </p:nvSpPr>
        <p:spPr>
          <a:xfrm>
            <a:off x="9253057" y="2482801"/>
            <a:ext cx="687898" cy="724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77BEAA-FF0C-D86F-AE59-A4B0D68B5584}"/>
              </a:ext>
            </a:extLst>
          </p:cNvPr>
          <p:cNvSpPr/>
          <p:nvPr/>
        </p:nvSpPr>
        <p:spPr>
          <a:xfrm>
            <a:off x="8532150" y="3700602"/>
            <a:ext cx="687898" cy="724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B82F98-6BF3-FE3A-D8D8-E4483D69F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4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658903"/>
            <a:ext cx="11633200" cy="5960972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69266A-BA16-9417-CD90-B9A4A7C4C3E9}"/>
              </a:ext>
            </a:extLst>
          </p:cNvPr>
          <p:cNvSpPr/>
          <p:nvPr/>
        </p:nvSpPr>
        <p:spPr>
          <a:xfrm>
            <a:off x="371411" y="3530"/>
            <a:ext cx="338346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5.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고찰 및 피드백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762373-0682-13C3-7A48-C258C057BF03}"/>
              </a:ext>
            </a:extLst>
          </p:cNvPr>
          <p:cNvSpPr/>
          <p:nvPr/>
        </p:nvSpPr>
        <p:spPr>
          <a:xfrm>
            <a:off x="513147" y="802029"/>
            <a:ext cx="3914775" cy="2087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Op-amp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전압 이득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ko-KR" sz="12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회로 설계 상 전압 이득이 </a:t>
            </a:r>
            <a:r>
              <a:rPr lang="en-US" altLang="ko-KR" sz="1200" b="1" dirty="0"/>
              <a:t>100</a:t>
            </a:r>
            <a:r>
              <a:rPr lang="ko-KR" altLang="en-US" sz="1200" b="1" dirty="0"/>
              <a:t>배가 되어야 하지만</a:t>
            </a:r>
            <a:r>
              <a:rPr lang="en-US" altLang="ko-KR" sz="1200" b="1" dirty="0"/>
              <a:t> </a:t>
            </a:r>
            <a:r>
              <a:rPr lang="ko-KR" altLang="en-US" sz="1200" b="1" dirty="0" err="1"/>
              <a:t>수신부</a:t>
            </a:r>
            <a:r>
              <a:rPr lang="ko-KR" altLang="en-US" sz="1200" b="1" dirty="0"/>
              <a:t> 입력에 함수발생기를 달아 확인하니 </a:t>
            </a:r>
            <a:r>
              <a:rPr lang="ko-KR" altLang="en-US" sz="1200" b="1" dirty="0">
                <a:solidFill>
                  <a:srgbClr val="FF0000"/>
                </a:solidFill>
              </a:rPr>
              <a:t>이득이 </a:t>
            </a:r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ko-KR" altLang="en-US" sz="1200" b="1" dirty="0">
                <a:solidFill>
                  <a:srgbClr val="FF0000"/>
                </a:solidFill>
              </a:rPr>
              <a:t>배인 것을 확인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1" dirty="0"/>
              <a:t>다른 조원의 결과값을 확인했을 때도 이득이 </a:t>
            </a:r>
            <a:r>
              <a:rPr lang="en-US" altLang="ko-KR" sz="1200" b="1" dirty="0"/>
              <a:t>2</a:t>
            </a:r>
            <a:r>
              <a:rPr lang="ko-KR" altLang="en-US" sz="1200" b="1" dirty="0"/>
              <a:t>배였으므로 </a:t>
            </a:r>
            <a:r>
              <a:rPr lang="en-US" altLang="ko-KR" sz="1200" b="1" dirty="0"/>
              <a:t>kit</a:t>
            </a:r>
            <a:r>
              <a:rPr lang="ko-KR" altLang="en-US" sz="1200" b="1" dirty="0"/>
              <a:t>의 자체의 문제 </a:t>
            </a:r>
            <a:r>
              <a:rPr lang="en-US" altLang="ko-KR" sz="1200" b="1" dirty="0"/>
              <a:t>or </a:t>
            </a:r>
            <a:r>
              <a:rPr lang="ko-KR" altLang="en-US" sz="1200" b="1" dirty="0"/>
              <a:t>소자의 문제 가능성↑</a:t>
            </a:r>
            <a:endParaRPr lang="en-US" altLang="ko-KR" sz="1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BDBDA-F6A1-C419-CEB3-0E3476A4CB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74"/>
          <a:stretch/>
        </p:blipFill>
        <p:spPr>
          <a:xfrm>
            <a:off x="5966588" y="1000688"/>
            <a:ext cx="4284760" cy="2512966"/>
          </a:xfrm>
          <a:prstGeom prst="rect">
            <a:avLst/>
          </a:prstGeom>
        </p:spPr>
      </p:pic>
      <p:pic>
        <p:nvPicPr>
          <p:cNvPr id="12" name="그림 11" descr="전자제품, 텍스트, 기계, 전자 공학이(가) 표시된 사진&#10;&#10;자동 생성된 설명">
            <a:extLst>
              <a:ext uri="{FF2B5EF4-FFF2-40B4-BE49-F238E27FC236}">
                <a16:creationId xmlns:a16="http://schemas.microsoft.com/office/drawing/2014/main" id="{CF55C21F-D917-A2BD-92ED-09C6FE7F23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20068" r="6844" b="23216"/>
          <a:stretch/>
        </p:blipFill>
        <p:spPr>
          <a:xfrm>
            <a:off x="623089" y="4416809"/>
            <a:ext cx="3577374" cy="175329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4334FA-65E3-007F-1D98-D0EDFD3A8AC6}"/>
              </a:ext>
            </a:extLst>
          </p:cNvPr>
          <p:cNvSpPr txBox="1"/>
          <p:nvPr/>
        </p:nvSpPr>
        <p:spPr>
          <a:xfrm>
            <a:off x="623089" y="4134466"/>
            <a:ext cx="1433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▼함수발생기</a:t>
            </a:r>
            <a:endParaRPr lang="en-US" altLang="ko-KR" sz="1000" dirty="0"/>
          </a:p>
          <a:p>
            <a:endParaRPr lang="ko-KR" altLang="en-US" sz="1000" dirty="0"/>
          </a:p>
        </p:txBody>
      </p:sp>
      <p:pic>
        <p:nvPicPr>
          <p:cNvPr id="5" name="그림 4" descr="텍스트, 스크린샷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748505CE-808A-ED66-30BE-C5CC731878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" t="13079" r="51061" b="9608"/>
          <a:stretch/>
        </p:blipFill>
        <p:spPr>
          <a:xfrm>
            <a:off x="8874881" y="3767973"/>
            <a:ext cx="2829716" cy="2572430"/>
          </a:xfrm>
          <a:prstGeom prst="rect">
            <a:avLst/>
          </a:prstGeom>
        </p:spPr>
      </p:pic>
      <p:pic>
        <p:nvPicPr>
          <p:cNvPr id="9" name="그림 8" descr="텍스트, 스크린샷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EB7F386-259A-CED7-2802-F173B6A350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37" t="37186" r="1605" b="14592"/>
          <a:stretch/>
        </p:blipFill>
        <p:spPr>
          <a:xfrm>
            <a:off x="4561273" y="3896318"/>
            <a:ext cx="4180258" cy="2419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C8BA8A-0FB9-AB2E-5711-ED3E71A9B9E0}"/>
              </a:ext>
            </a:extLst>
          </p:cNvPr>
          <p:cNvSpPr txBox="1"/>
          <p:nvPr/>
        </p:nvSpPr>
        <p:spPr>
          <a:xfrm>
            <a:off x="4523972" y="3567918"/>
            <a:ext cx="1843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▼시뮬레이션 </a:t>
            </a:r>
            <a:r>
              <a:rPr lang="en-US" altLang="ko-KR" sz="1000" dirty="0"/>
              <a:t>(2</a:t>
            </a:r>
            <a:r>
              <a:rPr lang="ko-KR" altLang="en-US" sz="1000" dirty="0"/>
              <a:t>배로 확인</a:t>
            </a:r>
            <a:r>
              <a:rPr lang="en-US" altLang="ko-KR" sz="1000" dirty="0"/>
              <a:t>)</a:t>
            </a:r>
          </a:p>
          <a:p>
            <a:endParaRPr lang="ko-KR" altLang="en-US" sz="10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7E995B-3B1B-D18E-BEE8-F64414C7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22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658903"/>
            <a:ext cx="11633200" cy="5960972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69266A-BA16-9417-CD90-B9A4A7C4C3E9}"/>
              </a:ext>
            </a:extLst>
          </p:cNvPr>
          <p:cNvSpPr/>
          <p:nvPr/>
        </p:nvSpPr>
        <p:spPr>
          <a:xfrm>
            <a:off x="371411" y="3530"/>
            <a:ext cx="338346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참고 문헌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7E995B-3B1B-D18E-BEE8-F64414C7E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E0045E-BB06-8C83-4DF6-ACA2FC7C7CE3}"/>
              </a:ext>
            </a:extLst>
          </p:cNvPr>
          <p:cNvSpPr txBox="1"/>
          <p:nvPr/>
        </p:nvSpPr>
        <p:spPr>
          <a:xfrm>
            <a:off x="639078" y="1031846"/>
            <a:ext cx="10939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P15.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Pepperl+Fuchs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센서 제조전문 독일기업 사이트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“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초음파 센서 지식 제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”, </a:t>
            </a:r>
          </a:p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2"/>
              </a:rPr>
              <a:t>https://www.pepperl-fuchs.com/korea/ko/25518.htm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2015. 01. 14.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6A690-4006-2AA3-18EC-9B8020F4A455}"/>
              </a:ext>
            </a:extLst>
          </p:cNvPr>
          <p:cNvSpPr txBox="1"/>
          <p:nvPr/>
        </p:nvSpPr>
        <p:spPr>
          <a:xfrm>
            <a:off x="639078" y="1643380"/>
            <a:ext cx="10939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P15. 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비파괴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검사관련 블로그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“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초음파탐상검사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(UT)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”,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3"/>
              </a:rPr>
              <a:t>https://blog.naver.com/yhkmcl/140021282374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2006. 01. 26.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B554C-7109-E35F-E768-F6D6C0CD5F71}"/>
              </a:ext>
            </a:extLst>
          </p:cNvPr>
          <p:cNvSpPr txBox="1"/>
          <p:nvPr/>
        </p:nvSpPr>
        <p:spPr>
          <a:xfrm>
            <a:off x="639078" y="2132112"/>
            <a:ext cx="10939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P16. LC555 datasheet, “IK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Semicon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Co., Ltd”,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4"/>
              </a:rPr>
              <a:t>http://www.iksemi.com/en/index.html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2024. 03. 29.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0095DE-EAB9-94E7-5AC4-E6B3EF2106C6}"/>
              </a:ext>
            </a:extLst>
          </p:cNvPr>
          <p:cNvSpPr txBox="1"/>
          <p:nvPr/>
        </p:nvSpPr>
        <p:spPr>
          <a:xfrm>
            <a:off x="639078" y="2631878"/>
            <a:ext cx="10939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P16. NE555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datatsheet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“Texas Instruments”,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  <a:hlinkClick r:id="rId5"/>
              </a:rPr>
              <a:t>http://www.ti.com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2024. 03. 29.</a:t>
            </a:r>
          </a:p>
        </p:txBody>
      </p:sp>
    </p:spTree>
    <p:extLst>
      <p:ext uri="{BB962C8B-B14F-4D97-AF65-F5344CB8AC3E}">
        <p14:creationId xmlns:p14="http://schemas.microsoft.com/office/powerpoint/2010/main" val="3862946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F95E0D-457C-9022-1BD4-288A97541E83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8182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sz="4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2B1671-299B-405A-ACDF-E45E67A0A93C}"/>
              </a:ext>
            </a:extLst>
          </p:cNvPr>
          <p:cNvGrpSpPr/>
          <p:nvPr/>
        </p:nvGrpSpPr>
        <p:grpSpPr>
          <a:xfrm>
            <a:off x="1323585" y="2438961"/>
            <a:ext cx="3474230" cy="1771631"/>
            <a:chOff x="1169759" y="2653068"/>
            <a:chExt cx="3474230" cy="1771631"/>
          </a:xfrm>
        </p:grpSpPr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0F1E2500-D4CE-44F4-B1C0-F7A1A474D05E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98C3FF9-A119-482E-B5CD-0A47F294C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E73CE01-4FAF-4E00-ADA4-C3B56F990D57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9E5F23A3-8858-4AEB-9C31-AFE94F8C053A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C87B117-E54E-4039-8303-D0C459DC5A0B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69D224AB-E8CE-45DD-BB57-A008D2DDA3E6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9D70455-2178-495E-B9A6-48706B466CA3}"/>
                </a:ext>
              </a:extLst>
            </p:cNvPr>
            <p:cNvCxnSpPr>
              <a:cxnSpLocks/>
              <a:stCxn id="26" idx="0"/>
              <a:endCxn id="28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E0D7E776-7C20-4380-91E5-A98CACFA7363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096FFA3-9B03-4A34-8772-B70DF0A1E7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BE6865-6F49-453C-966A-FB2D6C6D772C}"/>
              </a:ext>
            </a:extLst>
          </p:cNvPr>
          <p:cNvGrpSpPr/>
          <p:nvPr/>
        </p:nvGrpSpPr>
        <p:grpSpPr>
          <a:xfrm>
            <a:off x="3323836" y="2435121"/>
            <a:ext cx="3329767" cy="1771631"/>
            <a:chOff x="3170010" y="2649228"/>
            <a:chExt cx="3329767" cy="1771631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6B55DFE-005D-43D4-B54D-91F60BA38457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1FAFFFE8-59A3-4ACF-A344-F7D2FBEFEC33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EE3F18E-7DE9-4273-B733-7BAD0CF0B6D1}"/>
                </a:ext>
              </a:extLst>
            </p:cNvPr>
            <p:cNvCxnSpPr>
              <a:cxnSpLocks/>
              <a:stCxn id="32" idx="0"/>
              <a:endCxn id="34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C511AA73-F009-4A1A-8F98-2EA827756F8F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4F547F8-45A0-49F6-808C-735D4351B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EFF26FA-1182-474C-90E6-45F397AB3DD4}"/>
              </a:ext>
            </a:extLst>
          </p:cNvPr>
          <p:cNvGrpSpPr/>
          <p:nvPr/>
        </p:nvGrpSpPr>
        <p:grpSpPr>
          <a:xfrm>
            <a:off x="5179624" y="2431281"/>
            <a:ext cx="3329767" cy="1771631"/>
            <a:chOff x="5025798" y="2645388"/>
            <a:chExt cx="3329767" cy="1771631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A089AA3-0915-4BFE-9549-ED690EB7E487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33A0916E-A4E8-4054-A395-70557E8B9BD4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24EC17E-4DBF-4698-9826-6B40F8D9E9C9}"/>
                </a:ext>
              </a:extLst>
            </p:cNvPr>
            <p:cNvCxnSpPr>
              <a:cxnSpLocks/>
              <a:stCxn id="38" idx="0"/>
              <a:endCxn id="40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EF67D17C-FB09-491F-BAC5-BBDF307D9CF4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9138196-1241-4F88-8C92-ECDB2179C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7035412" y="2427441"/>
            <a:ext cx="2144713" cy="1771631"/>
            <a:chOff x="6997755" y="2075490"/>
            <a:chExt cx="2144713" cy="1771631"/>
          </a:xfrm>
        </p:grpSpPr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9F4F9750-7424-4618-8D58-84F532BEBCEB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C926A4A-38D4-453A-8240-6872EFAE8248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075F0B37-2D13-4AF9-87F6-04CFF222E886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413F740-B05B-43E2-8D3B-A92C7A49545C}"/>
                </a:ext>
              </a:extLst>
            </p:cNvPr>
            <p:cNvCxnSpPr>
              <a:cxnSpLocks/>
              <a:stCxn id="45" idx="0"/>
              <a:endCxn id="43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3DA931-A3EB-496D-B7CA-42E4F34F08AC}"/>
              </a:ext>
            </a:extLst>
          </p:cNvPr>
          <p:cNvSpPr/>
          <p:nvPr/>
        </p:nvSpPr>
        <p:spPr>
          <a:xfrm>
            <a:off x="1374935" y="2989667"/>
            <a:ext cx="163865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E95989-0091-46D4-9AF8-A3DA6B51C674}"/>
              </a:ext>
            </a:extLst>
          </p:cNvPr>
          <p:cNvSpPr/>
          <p:nvPr/>
        </p:nvSpPr>
        <p:spPr>
          <a:xfrm>
            <a:off x="3267828" y="2989667"/>
            <a:ext cx="163865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회로 구성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D9D14-4D33-41BC-B1C6-0CEFC555F134}"/>
              </a:ext>
            </a:extLst>
          </p:cNvPr>
          <p:cNvSpPr/>
          <p:nvPr/>
        </p:nvSpPr>
        <p:spPr>
          <a:xfrm>
            <a:off x="5160721" y="2989667"/>
            <a:ext cx="163865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동작 검증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DBEB03-F3C8-4CFA-B15F-0BFBD927C75F}"/>
              </a:ext>
            </a:extLst>
          </p:cNvPr>
          <p:cNvSpPr/>
          <p:nvPr/>
        </p:nvSpPr>
        <p:spPr>
          <a:xfrm>
            <a:off x="7053614" y="2989667"/>
            <a:ext cx="163865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4B5C84-B605-45C2-A26B-6C5FC7E5DFD0}"/>
              </a:ext>
            </a:extLst>
          </p:cNvPr>
          <p:cNvSpPr/>
          <p:nvPr/>
        </p:nvSpPr>
        <p:spPr>
          <a:xfrm>
            <a:off x="8946507" y="2855853"/>
            <a:ext cx="1638656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고찰 및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피드백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40F30DB-9AE1-4BC2-B132-A5B44B26928D}"/>
              </a:ext>
            </a:extLst>
          </p:cNvPr>
          <p:cNvSpPr/>
          <p:nvPr/>
        </p:nvSpPr>
        <p:spPr>
          <a:xfrm>
            <a:off x="2548226" y="2324101"/>
            <a:ext cx="255482" cy="255482"/>
          </a:xfrm>
          <a:prstGeom prst="ellipse">
            <a:avLst/>
          </a:prstGeom>
          <a:solidFill>
            <a:srgbClr val="B87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A76C424-F51D-4E9D-8CED-55FDB208F97E}"/>
              </a:ext>
            </a:extLst>
          </p:cNvPr>
          <p:cNvSpPr/>
          <p:nvPr/>
        </p:nvSpPr>
        <p:spPr>
          <a:xfrm>
            <a:off x="3253169" y="4078169"/>
            <a:ext cx="255482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93B467-0F27-4CF6-8C87-EFABEFE3BC88}"/>
              </a:ext>
            </a:extLst>
          </p:cNvPr>
          <p:cNvSpPr/>
          <p:nvPr/>
        </p:nvSpPr>
        <p:spPr>
          <a:xfrm>
            <a:off x="5080114" y="4070489"/>
            <a:ext cx="255482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889A329-5C47-4003-AA05-D8DA1FDE5CEF}"/>
              </a:ext>
            </a:extLst>
          </p:cNvPr>
          <p:cNvSpPr/>
          <p:nvPr/>
        </p:nvSpPr>
        <p:spPr>
          <a:xfrm>
            <a:off x="6907059" y="4062809"/>
            <a:ext cx="255482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7C5FFEB-7EB7-49C5-8229-D7C46CC22EC9}"/>
              </a:ext>
            </a:extLst>
          </p:cNvPr>
          <p:cNvGrpSpPr/>
          <p:nvPr/>
        </p:nvGrpSpPr>
        <p:grpSpPr>
          <a:xfrm rot="10800000">
            <a:off x="9035662" y="2427441"/>
            <a:ext cx="1597995" cy="1762838"/>
            <a:chOff x="10625816" y="4555975"/>
            <a:chExt cx="1597995" cy="1762838"/>
          </a:xfrm>
        </p:grpSpPr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C7D246F9-324E-44B2-A2AF-E0075312E619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2931590-EE0F-427C-9A14-6CA951503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12CE014-78D8-40FF-A1E8-20AFC10DC253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5FD46A57-BCDF-4580-B125-AEA0D9795DE3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7ACD10A-B804-4D55-B377-883D5B0EE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3ED881B1-E568-4D13-A33E-FD79ADDD0ED2}"/>
              </a:ext>
            </a:extLst>
          </p:cNvPr>
          <p:cNvSpPr/>
          <p:nvPr/>
        </p:nvSpPr>
        <p:spPr>
          <a:xfrm>
            <a:off x="9160724" y="4055129"/>
            <a:ext cx="255482" cy="255482"/>
          </a:xfrm>
          <a:prstGeom prst="ellipse">
            <a:avLst/>
          </a:prstGeom>
          <a:solidFill>
            <a:srgbClr val="B87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62A6E0-BC32-BFAD-DBD6-02072030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27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69266A-BA16-9417-CD90-B9A4A7C4C3E9}"/>
              </a:ext>
            </a:extLst>
          </p:cNvPr>
          <p:cNvSpPr/>
          <p:nvPr/>
        </p:nvSpPr>
        <p:spPr>
          <a:xfrm>
            <a:off x="4404267" y="2331199"/>
            <a:ext cx="3383466" cy="109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5000" b="1" i="0" dirty="0">
                <a:solidFill>
                  <a:srgbClr val="1E1E23"/>
                </a:solidFill>
                <a:effectLst/>
              </a:rPr>
              <a:t>감사합니다</a:t>
            </a:r>
            <a:endParaRPr lang="ko-KR" altLang="en-US" sz="5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D1940D-21F9-4266-143F-23F1CF8F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41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1411" y="1285886"/>
            <a:ext cx="2387600" cy="216125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181811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1.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소개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C7FDD1-EC35-EBA9-45DD-F096EF1C6F2F}"/>
              </a:ext>
            </a:extLst>
          </p:cNvPr>
          <p:cNvSpPr/>
          <p:nvPr/>
        </p:nvSpPr>
        <p:spPr>
          <a:xfrm>
            <a:off x="371411" y="3508182"/>
            <a:ext cx="2387600" cy="21612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F7EDEE-48D1-8F99-BBFA-A1DD38DFDBD6}"/>
              </a:ext>
            </a:extLst>
          </p:cNvPr>
          <p:cNvSpPr/>
          <p:nvPr/>
        </p:nvSpPr>
        <p:spPr>
          <a:xfrm>
            <a:off x="2838322" y="1171229"/>
            <a:ext cx="8982267" cy="489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※ </a:t>
            </a:r>
            <a:r>
              <a:rPr lang="ko-KR" alt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센서 거리 측정기</a:t>
            </a:r>
            <a:endParaRPr lang="en-US" altLang="ko-KR" sz="2000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초음파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사람이 인식할 수 없는 </a:t>
            </a:r>
            <a:r>
              <a:rPr lang="en-US" altLang="ko-KR" sz="1600" b="1" dirty="0">
                <a:solidFill>
                  <a:srgbClr val="FF0000"/>
                </a:solidFill>
              </a:rPr>
              <a:t>20kHz </a:t>
            </a:r>
            <a:r>
              <a:rPr lang="ko-KR" altLang="en-US" sz="1600" b="1" dirty="0">
                <a:solidFill>
                  <a:srgbClr val="FF0000"/>
                </a:solidFill>
              </a:rPr>
              <a:t>이상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의 오디오 주파수를 나타냅니다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 ▣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초음파 센서는 생활 곳곳에 적용될 정도로 많은 곳에 활용 됩니다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최근 사례로는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드론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로봇청소기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세척기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안전 관련 설비 등에 활용되고 있습니다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600" b="1" dirty="0"/>
              <a:t>▣ </a:t>
            </a:r>
            <a:r>
              <a:rPr lang="ko-KR" altLang="en-US" sz="1600" b="1" dirty="0"/>
              <a:t>초음파 센서의 원리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송신기는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23kHz ~ 40kHz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사이의 주파수를 포함하는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'Chirp＇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를 방출하며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이 소리의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pulse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가 </a:t>
            </a:r>
            <a:r>
              <a:rPr lang="ko-KR" altLang="en-US" sz="1600" b="1" dirty="0">
                <a:solidFill>
                  <a:srgbClr val="FF0000"/>
                </a:solidFill>
              </a:rPr>
              <a:t>물체에 부딪히면 일부 음파는 다시 반사되어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수신기를 통해 거리를 측정합니다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600" b="1" dirty="0"/>
              <a:t>▣ Project </a:t>
            </a:r>
            <a:r>
              <a:rPr lang="ko-KR" altLang="en-US" sz="1600" b="1" dirty="0"/>
              <a:t>설계 요구사항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초음파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발진기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: 40kHz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초음파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Pulse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발진기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: 15Hz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- Counter Pulse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발진기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: 17.2kHz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4CAFD9-F8F6-1A76-06C9-5D927541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5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3768953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2.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회로 구성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739D84-BC2C-0CCB-1389-61C3658F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21" y="1030079"/>
            <a:ext cx="10672158" cy="3314894"/>
          </a:xfrm>
          <a:prstGeom prst="rect">
            <a:avLst/>
          </a:prstGeom>
        </p:spPr>
      </p:pic>
      <p:pic>
        <p:nvPicPr>
          <p:cNvPr id="39" name="그림 38" descr="텍스트, 도표, 평면도, 라인이(가) 표시된 사진&#10;&#10;자동 생성된 설명">
            <a:extLst>
              <a:ext uri="{FF2B5EF4-FFF2-40B4-BE49-F238E27FC236}">
                <a16:creationId xmlns:a16="http://schemas.microsoft.com/office/drawing/2014/main" id="{2171D533-A201-F909-89E4-0486C7FC4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2" y="1073570"/>
            <a:ext cx="2078801" cy="31997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552130-1BD4-30E2-00E5-6A60222A7BA9}"/>
              </a:ext>
            </a:extLst>
          </p:cNvPr>
          <p:cNvSpPr/>
          <p:nvPr/>
        </p:nvSpPr>
        <p:spPr>
          <a:xfrm>
            <a:off x="885217" y="1030079"/>
            <a:ext cx="2052536" cy="33148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286793-2A72-BCC3-3A04-B31665569EF0}"/>
              </a:ext>
            </a:extLst>
          </p:cNvPr>
          <p:cNvSpPr/>
          <p:nvPr/>
        </p:nvSpPr>
        <p:spPr>
          <a:xfrm>
            <a:off x="3082503" y="1145235"/>
            <a:ext cx="3454483" cy="3199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333297-6BD0-A2A7-C91F-34FE7B63F7F1}"/>
              </a:ext>
            </a:extLst>
          </p:cNvPr>
          <p:cNvSpPr/>
          <p:nvPr/>
        </p:nvSpPr>
        <p:spPr>
          <a:xfrm>
            <a:off x="6800046" y="1145235"/>
            <a:ext cx="4506737" cy="3199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817675-4289-F044-D0C7-D1BF7EA5CC9D}"/>
              </a:ext>
            </a:extLst>
          </p:cNvPr>
          <p:cNvSpPr/>
          <p:nvPr/>
        </p:nvSpPr>
        <p:spPr>
          <a:xfrm>
            <a:off x="646980" y="4730565"/>
            <a:ext cx="217462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①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발진기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6F9615-4394-C2D0-C3CE-6735F5D75A9E}"/>
              </a:ext>
            </a:extLst>
          </p:cNvPr>
          <p:cNvCxnSpPr>
            <a:cxnSpLocks/>
          </p:cNvCxnSpPr>
          <p:nvPr/>
        </p:nvCxnSpPr>
        <p:spPr>
          <a:xfrm>
            <a:off x="694414" y="4687159"/>
            <a:ext cx="2174621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5E40D0-6A6C-4342-3E32-ABC3C8D9B8D5}"/>
              </a:ext>
            </a:extLst>
          </p:cNvPr>
          <p:cNvSpPr/>
          <p:nvPr/>
        </p:nvSpPr>
        <p:spPr>
          <a:xfrm>
            <a:off x="2454339" y="1242513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72C82D-7950-0E5B-8720-F67B17830FF7}"/>
              </a:ext>
            </a:extLst>
          </p:cNvPr>
          <p:cNvSpPr/>
          <p:nvPr/>
        </p:nvSpPr>
        <p:spPr>
          <a:xfrm>
            <a:off x="6053572" y="1242513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309873-2C6B-A897-0186-EEB54C9328D2}"/>
              </a:ext>
            </a:extLst>
          </p:cNvPr>
          <p:cNvSpPr/>
          <p:nvPr/>
        </p:nvSpPr>
        <p:spPr>
          <a:xfrm>
            <a:off x="6891867" y="1242513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D4125E-F9FD-ECC8-D778-78FFF1E55E41}"/>
              </a:ext>
            </a:extLst>
          </p:cNvPr>
          <p:cNvSpPr/>
          <p:nvPr/>
        </p:nvSpPr>
        <p:spPr>
          <a:xfrm>
            <a:off x="3632850" y="4730565"/>
            <a:ext cx="28060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②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펄스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발진기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6D793E9-D7A2-43EE-E57A-46F416B6D545}"/>
              </a:ext>
            </a:extLst>
          </p:cNvPr>
          <p:cNvCxnSpPr>
            <a:cxnSpLocks/>
          </p:cNvCxnSpPr>
          <p:nvPr/>
        </p:nvCxnSpPr>
        <p:spPr>
          <a:xfrm>
            <a:off x="3680284" y="4687159"/>
            <a:ext cx="3118519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19B5A8-4E78-1562-0EAF-5818FD85BFEB}"/>
              </a:ext>
            </a:extLst>
          </p:cNvPr>
          <p:cNvSpPr/>
          <p:nvPr/>
        </p:nvSpPr>
        <p:spPr>
          <a:xfrm>
            <a:off x="7272724" y="4730565"/>
            <a:ext cx="28060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③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센서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송신부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F4702A-3A66-AB84-5CCE-EDD1F5988465}"/>
              </a:ext>
            </a:extLst>
          </p:cNvPr>
          <p:cNvCxnSpPr>
            <a:cxnSpLocks/>
          </p:cNvCxnSpPr>
          <p:nvPr/>
        </p:nvCxnSpPr>
        <p:spPr>
          <a:xfrm>
            <a:off x="7320158" y="4687159"/>
            <a:ext cx="4317881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7F632E0-2E73-F5CF-895F-7B23DD07E40D}"/>
                  </a:ext>
                </a:extLst>
              </p:cNvPr>
              <p:cNvSpPr/>
              <p:nvPr/>
            </p:nvSpPr>
            <p:spPr>
              <a:xfrm>
                <a:off x="431134" y="5239167"/>
                <a:ext cx="3208660" cy="14448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▣ 40kHz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1.38</m:t>
                          </m:r>
                        </m:num>
                        <m:den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+2×</m:t>
                              </m:r>
                              <m:sSub>
                                <m:sSub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m:rPr>
                          <m:sty m:val="p"/>
                        </m:rPr>
                        <a:rPr lang="en-US" altLang="ko-KR" sz="1400">
                          <a:latin typeface="Cambria Math" panose="02040503050406030204" pitchFamily="18" charset="0"/>
                        </a:rPr>
                        <m:t>kHz</m:t>
                      </m:r>
                    </m:oMath>
                  </m:oMathPara>
                </a14:m>
                <a:endParaRPr lang="ko-KR" altLang="en-US" sz="14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27F632E0-2E73-F5CF-895F-7B23DD07E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34" y="5239167"/>
                <a:ext cx="3208660" cy="1444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1176D89-351E-4979-D52A-F794A0C95F19}"/>
                  </a:ext>
                </a:extLst>
              </p:cNvPr>
              <p:cNvSpPr/>
              <p:nvPr/>
            </p:nvSpPr>
            <p:spPr>
              <a:xfrm>
                <a:off x="3404410" y="5209483"/>
                <a:ext cx="2960044" cy="1522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     ▣ 15Hz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=0.724∗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=0.724∗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)∗</m:t>
                      </m:r>
                      <m:r>
                        <a:rPr lang="en-US" altLang="ko-KR" sz="16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altLang="ko-KR" sz="1600" dirty="0"/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81176D89-351E-4979-D52A-F794A0C95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410" y="5209483"/>
                <a:ext cx="2960044" cy="15220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CCCC53-E164-AFAC-1616-DA3D2B9B946D}"/>
              </a:ext>
            </a:extLst>
          </p:cNvPr>
          <p:cNvSpPr/>
          <p:nvPr/>
        </p:nvSpPr>
        <p:spPr>
          <a:xfrm>
            <a:off x="7320158" y="5276773"/>
            <a:ext cx="4294942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 Current Driving, Voltage Coupling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Fan-out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큰 소자를 사용하여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Driving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Buffer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coupling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155B37-F00D-260E-C4D7-D94F7D01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8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3768953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2.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회로 구성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817675-4289-F044-D0C7-D1BF7EA5CC9D}"/>
              </a:ext>
            </a:extLst>
          </p:cNvPr>
          <p:cNvSpPr/>
          <p:nvPr/>
        </p:nvSpPr>
        <p:spPr>
          <a:xfrm>
            <a:off x="646980" y="4730565"/>
            <a:ext cx="298143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④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센서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수신부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6F9615-4394-C2D0-C3CE-6735F5D75A9E}"/>
              </a:ext>
            </a:extLst>
          </p:cNvPr>
          <p:cNvCxnSpPr>
            <a:cxnSpLocks/>
          </p:cNvCxnSpPr>
          <p:nvPr/>
        </p:nvCxnSpPr>
        <p:spPr>
          <a:xfrm>
            <a:off x="694414" y="4687159"/>
            <a:ext cx="4615817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19B5A8-4E78-1562-0EAF-5818FD85BFEB}"/>
              </a:ext>
            </a:extLst>
          </p:cNvPr>
          <p:cNvSpPr/>
          <p:nvPr/>
        </p:nvSpPr>
        <p:spPr>
          <a:xfrm>
            <a:off x="8442037" y="4730565"/>
            <a:ext cx="28060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⑥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신호 검출 회로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F4702A-3A66-AB84-5CCE-EDD1F5988465}"/>
              </a:ext>
            </a:extLst>
          </p:cNvPr>
          <p:cNvCxnSpPr>
            <a:cxnSpLocks/>
          </p:cNvCxnSpPr>
          <p:nvPr/>
        </p:nvCxnSpPr>
        <p:spPr>
          <a:xfrm>
            <a:off x="8621999" y="4687159"/>
            <a:ext cx="2782339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F632E0-2E73-F5CF-895F-7B23DD07E40D}"/>
              </a:ext>
            </a:extLst>
          </p:cNvPr>
          <p:cNvSpPr/>
          <p:nvPr/>
        </p:nvSpPr>
        <p:spPr>
          <a:xfrm>
            <a:off x="646980" y="5346190"/>
            <a:ext cx="454612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 </a:t>
            </a:r>
            <a:r>
              <a:rPr lang="en-US" altLang="ko-KR" sz="1600" dirty="0"/>
              <a:t>2</a:t>
            </a:r>
            <a:r>
              <a:rPr lang="ko-KR" altLang="en-US" sz="1600" dirty="0"/>
              <a:t>개의 </a:t>
            </a:r>
            <a:r>
              <a:rPr lang="en-US" altLang="ko-KR" sz="1600" dirty="0"/>
              <a:t>OP-Amp</a:t>
            </a:r>
            <a:r>
              <a:rPr lang="ko-KR" altLang="en-US" sz="1600" dirty="0"/>
              <a:t> 사용하여 수신한 신호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증폭</a:t>
            </a:r>
            <a:endParaRPr lang="en-US" altLang="ko-KR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176D89-351E-4979-D52A-F794A0C95F19}"/>
              </a:ext>
            </a:extLst>
          </p:cNvPr>
          <p:cNvSpPr/>
          <p:nvPr/>
        </p:nvSpPr>
        <p:spPr>
          <a:xfrm>
            <a:off x="6053043" y="5194041"/>
            <a:ext cx="2174621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다이오드 사용하여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신호를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DC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신호로 출력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CCCC53-E164-AFAC-1616-DA3D2B9B946D}"/>
              </a:ext>
            </a:extLst>
          </p:cNvPr>
          <p:cNvSpPr/>
          <p:nvPr/>
        </p:nvSpPr>
        <p:spPr>
          <a:xfrm>
            <a:off x="8470618" y="5200599"/>
            <a:ext cx="3157790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 </a:t>
            </a:r>
            <a:r>
              <a:rPr lang="ko-KR" altLang="en-US" sz="1600" dirty="0"/>
              <a:t>비교기 사용하여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수신 신호의 입력 타이밍 확인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3BD29-29A4-A14A-B725-9077E4E6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76" y="942204"/>
            <a:ext cx="10578048" cy="35316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DB0B027-B206-D42B-07E4-6DF50956BFC1}"/>
              </a:ext>
            </a:extLst>
          </p:cNvPr>
          <p:cNvSpPr/>
          <p:nvPr/>
        </p:nvSpPr>
        <p:spPr>
          <a:xfrm>
            <a:off x="808085" y="898799"/>
            <a:ext cx="5641353" cy="3593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D8C7E7-E41D-58DE-4040-BB4AC27BA452}"/>
              </a:ext>
            </a:extLst>
          </p:cNvPr>
          <p:cNvSpPr/>
          <p:nvPr/>
        </p:nvSpPr>
        <p:spPr>
          <a:xfrm>
            <a:off x="6591924" y="2098858"/>
            <a:ext cx="1878694" cy="2418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5C8FA-EB38-16C0-14DB-C40F3A72A297}"/>
              </a:ext>
            </a:extLst>
          </p:cNvPr>
          <p:cNvSpPr/>
          <p:nvPr/>
        </p:nvSpPr>
        <p:spPr>
          <a:xfrm>
            <a:off x="8613104" y="898799"/>
            <a:ext cx="2788733" cy="3593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A1022F-92A5-453E-1ED3-D3BB851C52C9}"/>
              </a:ext>
            </a:extLst>
          </p:cNvPr>
          <p:cNvSpPr/>
          <p:nvPr/>
        </p:nvSpPr>
        <p:spPr>
          <a:xfrm>
            <a:off x="5982511" y="994509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701F58-9049-6B4C-C349-B6E6B1ADB219}"/>
              </a:ext>
            </a:extLst>
          </p:cNvPr>
          <p:cNvSpPr/>
          <p:nvPr/>
        </p:nvSpPr>
        <p:spPr>
          <a:xfrm>
            <a:off x="8044547" y="2210467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421E6-5A86-1A6B-1AB7-E0B72708A5E6}"/>
              </a:ext>
            </a:extLst>
          </p:cNvPr>
          <p:cNvSpPr/>
          <p:nvPr/>
        </p:nvSpPr>
        <p:spPr>
          <a:xfrm>
            <a:off x="10940749" y="994509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D4125E-F9FD-ECC8-D778-78FFF1E55E41}"/>
              </a:ext>
            </a:extLst>
          </p:cNvPr>
          <p:cNvSpPr/>
          <p:nvPr/>
        </p:nvSpPr>
        <p:spPr>
          <a:xfrm>
            <a:off x="6046770" y="4730565"/>
            <a:ext cx="28060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⑤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평활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회로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6D793E9-D7A2-43EE-E57A-46F416B6D545}"/>
              </a:ext>
            </a:extLst>
          </p:cNvPr>
          <p:cNvCxnSpPr>
            <a:cxnSpLocks/>
          </p:cNvCxnSpPr>
          <p:nvPr/>
        </p:nvCxnSpPr>
        <p:spPr>
          <a:xfrm>
            <a:off x="6096000" y="4687159"/>
            <a:ext cx="2007765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6D592764-6D19-5EFB-37BD-E19C7E26B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92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3BA3A1C-E039-1E93-7992-9F3ACDA3735C}"/>
                  </a:ext>
                </a:extLst>
              </p:cNvPr>
              <p:cNvSpPr/>
              <p:nvPr/>
            </p:nvSpPr>
            <p:spPr>
              <a:xfrm>
                <a:off x="292100" y="620785"/>
                <a:ext cx="11633200" cy="59990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64696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2.2</m:t>
                          </m:r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sz="18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𝑘𝐻𝑧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83BA3A1C-E039-1E93-7992-9F3ACDA37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620785"/>
                <a:ext cx="11633200" cy="59990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64696D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직사각형 2"/>
          <p:cNvSpPr/>
          <p:nvPr/>
        </p:nvSpPr>
        <p:spPr>
          <a:xfrm>
            <a:off x="933854" y="803050"/>
            <a:ext cx="10314213" cy="3768953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2.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회로 구성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817675-4289-F044-D0C7-D1BF7EA5CC9D}"/>
              </a:ext>
            </a:extLst>
          </p:cNvPr>
          <p:cNvSpPr/>
          <p:nvPr/>
        </p:nvSpPr>
        <p:spPr>
          <a:xfrm>
            <a:off x="646980" y="4730565"/>
            <a:ext cx="378094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⑦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전달 시간 측정 회로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6F9615-4394-C2D0-C3CE-6735F5D75A9E}"/>
              </a:ext>
            </a:extLst>
          </p:cNvPr>
          <p:cNvCxnSpPr>
            <a:cxnSpLocks/>
          </p:cNvCxnSpPr>
          <p:nvPr/>
        </p:nvCxnSpPr>
        <p:spPr>
          <a:xfrm>
            <a:off x="694414" y="4687159"/>
            <a:ext cx="3733509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19B5A8-4E78-1562-0EAF-5818FD85BFEB}"/>
              </a:ext>
            </a:extLst>
          </p:cNvPr>
          <p:cNvSpPr/>
          <p:nvPr/>
        </p:nvSpPr>
        <p:spPr>
          <a:xfrm>
            <a:off x="7363838" y="4730565"/>
            <a:ext cx="319224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⑨ Clock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발생 회로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F4702A-3A66-AB84-5CCE-EDD1F5988465}"/>
              </a:ext>
            </a:extLst>
          </p:cNvPr>
          <p:cNvCxnSpPr>
            <a:cxnSpLocks/>
          </p:cNvCxnSpPr>
          <p:nvPr/>
        </p:nvCxnSpPr>
        <p:spPr>
          <a:xfrm>
            <a:off x="7476688" y="4687159"/>
            <a:ext cx="3585282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F632E0-2E73-F5CF-895F-7B23DD07E40D}"/>
              </a:ext>
            </a:extLst>
          </p:cNvPr>
          <p:cNvSpPr/>
          <p:nvPr/>
        </p:nvSpPr>
        <p:spPr>
          <a:xfrm>
            <a:off x="646980" y="5200599"/>
            <a:ext cx="3398809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 </a:t>
            </a:r>
            <a:r>
              <a:rPr lang="ko-KR" altLang="en-US" sz="1600" dirty="0"/>
              <a:t>초음파 송출부터 측정 대상물에 반사하여 송신되는 시간을 측정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176D89-351E-4979-D52A-F794A0C95F19}"/>
              </a:ext>
            </a:extLst>
          </p:cNvPr>
          <p:cNvSpPr/>
          <p:nvPr/>
        </p:nvSpPr>
        <p:spPr>
          <a:xfrm>
            <a:off x="4724260" y="5723644"/>
            <a:ext cx="2452917" cy="1152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 </a:t>
            </a:r>
            <a:r>
              <a:rPr lang="ko-KR" altLang="en-US" sz="1600" dirty="0"/>
              <a:t>송수신 시간의 시작과 종료 타이밍을 추출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8CCCC53-E164-AFAC-1616-DA3D2B9B946D}"/>
                  </a:ext>
                </a:extLst>
              </p:cNvPr>
              <p:cNvSpPr/>
              <p:nvPr/>
            </p:nvSpPr>
            <p:spPr>
              <a:xfrm>
                <a:off x="7392419" y="5200599"/>
                <a:ext cx="4294942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▣ </a:t>
                </a:r>
                <a:r>
                  <a:rPr lang="ko-KR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주파수에 따라 펄스 발진</a:t>
                </a:r>
                <a:endPara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2.2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ko-KR" sz="16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𝑘𝐻𝑧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6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8CCCC53-E164-AFAC-1616-DA3D2B9B9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419" y="5200599"/>
                <a:ext cx="4294942" cy="1477328"/>
              </a:xfrm>
              <a:prstGeom prst="rect">
                <a:avLst/>
              </a:prstGeom>
              <a:blipFill>
                <a:blip r:embed="rId3"/>
                <a:stretch>
                  <a:fillRect l="-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6D793E9-D7A2-43EE-E57A-46F416B6D545}"/>
              </a:ext>
            </a:extLst>
          </p:cNvPr>
          <p:cNvCxnSpPr>
            <a:cxnSpLocks/>
          </p:cNvCxnSpPr>
          <p:nvPr/>
        </p:nvCxnSpPr>
        <p:spPr>
          <a:xfrm>
            <a:off x="4773490" y="4687159"/>
            <a:ext cx="2231317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71880C2-37EA-9AF8-9A62-6E3907D2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029" y="885881"/>
            <a:ext cx="9931941" cy="36065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E587D9-CA0F-3DA4-CA90-4394BFB15C15}"/>
              </a:ext>
            </a:extLst>
          </p:cNvPr>
          <p:cNvSpPr/>
          <p:nvPr/>
        </p:nvSpPr>
        <p:spPr>
          <a:xfrm>
            <a:off x="1216648" y="963038"/>
            <a:ext cx="2518774" cy="2101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EAB0CE-56F3-24A6-6681-C444C2DD6709}"/>
              </a:ext>
            </a:extLst>
          </p:cNvPr>
          <p:cNvSpPr/>
          <p:nvPr/>
        </p:nvSpPr>
        <p:spPr>
          <a:xfrm>
            <a:off x="4349056" y="842476"/>
            <a:ext cx="6626295" cy="2455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38FEB1-C539-8C84-52BE-FD4057201282}"/>
              </a:ext>
            </a:extLst>
          </p:cNvPr>
          <p:cNvSpPr/>
          <p:nvPr/>
        </p:nvSpPr>
        <p:spPr>
          <a:xfrm>
            <a:off x="1216648" y="3141370"/>
            <a:ext cx="3588816" cy="1351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8130F-B16E-51D7-428A-FB4CA9269D7F}"/>
              </a:ext>
            </a:extLst>
          </p:cNvPr>
          <p:cNvSpPr/>
          <p:nvPr/>
        </p:nvSpPr>
        <p:spPr>
          <a:xfrm>
            <a:off x="3268494" y="1043097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1DFA6C-C630-E39C-5B17-9A665B276989}"/>
              </a:ext>
            </a:extLst>
          </p:cNvPr>
          <p:cNvSpPr/>
          <p:nvPr/>
        </p:nvSpPr>
        <p:spPr>
          <a:xfrm>
            <a:off x="10478776" y="965274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D45B33-DFCB-BADA-C094-C9A057E35A94}"/>
              </a:ext>
            </a:extLst>
          </p:cNvPr>
          <p:cNvSpPr/>
          <p:nvPr/>
        </p:nvSpPr>
        <p:spPr>
          <a:xfrm>
            <a:off x="1929423" y="3246478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D4125E-F9FD-ECC8-D778-78FFF1E55E41}"/>
              </a:ext>
            </a:extLst>
          </p:cNvPr>
          <p:cNvSpPr/>
          <p:nvPr/>
        </p:nvSpPr>
        <p:spPr>
          <a:xfrm>
            <a:off x="4724260" y="4730565"/>
            <a:ext cx="2639578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⑧ Latch/Counter Clear Pulse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E45F42-1E68-D1A5-6533-298A59AC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8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2.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회로 구성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817675-4289-F044-D0C7-D1BF7EA5CC9D}"/>
              </a:ext>
            </a:extLst>
          </p:cNvPr>
          <p:cNvSpPr/>
          <p:nvPr/>
        </p:nvSpPr>
        <p:spPr>
          <a:xfrm>
            <a:off x="646980" y="4730565"/>
            <a:ext cx="378094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⑩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출력부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6F9615-4394-C2D0-C3CE-6735F5D75A9E}"/>
              </a:ext>
            </a:extLst>
          </p:cNvPr>
          <p:cNvCxnSpPr>
            <a:cxnSpLocks/>
          </p:cNvCxnSpPr>
          <p:nvPr/>
        </p:nvCxnSpPr>
        <p:spPr>
          <a:xfrm>
            <a:off x="694414" y="4687159"/>
            <a:ext cx="8889533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F632E0-2E73-F5CF-895F-7B23DD07E40D}"/>
              </a:ext>
            </a:extLst>
          </p:cNvPr>
          <p:cNvSpPr/>
          <p:nvPr/>
        </p:nvSpPr>
        <p:spPr>
          <a:xfrm>
            <a:off x="646980" y="5200599"/>
            <a:ext cx="5653152" cy="78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 </a:t>
            </a:r>
            <a:r>
              <a:rPr lang="ko-KR" altLang="en-US" sz="1600" dirty="0"/>
              <a:t>입력된 주파수 신호를 </a:t>
            </a:r>
            <a:r>
              <a:rPr lang="en-US" altLang="ko-KR" sz="1600" dirty="0"/>
              <a:t>DCB </a:t>
            </a:r>
            <a:r>
              <a:rPr lang="ko-KR" altLang="en-US" sz="1600" dirty="0"/>
              <a:t>신호로 변환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7segment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F163B-299E-058F-CEC9-0D0EEB1D29D2}"/>
              </a:ext>
            </a:extLst>
          </p:cNvPr>
          <p:cNvSpPr/>
          <p:nvPr/>
        </p:nvSpPr>
        <p:spPr>
          <a:xfrm>
            <a:off x="646981" y="803050"/>
            <a:ext cx="10898038" cy="3768953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FAA17B-AC49-3E20-466B-1E26926D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62" y="912981"/>
            <a:ext cx="10730275" cy="35625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4B46CE-E71C-98C6-11AB-CB8DD7A628F0}"/>
              </a:ext>
            </a:extLst>
          </p:cNvPr>
          <p:cNvSpPr/>
          <p:nvPr/>
        </p:nvSpPr>
        <p:spPr>
          <a:xfrm>
            <a:off x="694414" y="881844"/>
            <a:ext cx="10779423" cy="3593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2F57F3-AB9D-F98D-9AFF-3A9376486F4F}"/>
              </a:ext>
            </a:extLst>
          </p:cNvPr>
          <p:cNvSpPr/>
          <p:nvPr/>
        </p:nvSpPr>
        <p:spPr>
          <a:xfrm>
            <a:off x="827219" y="1011764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10</a:t>
            </a:r>
            <a:endParaRPr lang="ko-KR" altLang="en-US" sz="11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4955D8-48CB-50CB-3793-1AEB10A5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92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E7324-F4FB-56A8-A9C2-CDC909EB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65" y="901137"/>
            <a:ext cx="4031352" cy="4252283"/>
          </a:xfrm>
          <a:prstGeom prst="rect">
            <a:avLst/>
          </a:prstGeom>
        </p:spPr>
      </p:pic>
      <p:pic>
        <p:nvPicPr>
          <p:cNvPr id="9" name="그림 8" descr="텍스트, 전자제품, 디스플레이, 화면이(가) 표시된 사진&#10;&#10;자동 생성된 설명">
            <a:extLst>
              <a:ext uri="{FF2B5EF4-FFF2-40B4-BE49-F238E27FC236}">
                <a16:creationId xmlns:a16="http://schemas.microsoft.com/office/drawing/2014/main" id="{6260D09C-42AC-F7F2-9FFC-D6720C8A00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" t="9607" r="13902" b="8496"/>
          <a:stretch/>
        </p:blipFill>
        <p:spPr>
          <a:xfrm>
            <a:off x="1195449" y="901137"/>
            <a:ext cx="5498566" cy="42048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F06D25-9F51-6688-EBA1-FC81B8F90E1F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AB66D7-288B-0431-4529-D1C94F12FB2B}"/>
              </a:ext>
            </a:extLst>
          </p:cNvPr>
          <p:cNvSpPr/>
          <p:nvPr/>
        </p:nvSpPr>
        <p:spPr>
          <a:xfrm>
            <a:off x="646980" y="5268266"/>
            <a:ext cx="3780943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①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발진기</a:t>
            </a:r>
            <a:br>
              <a:rPr lang="en-US" altLang="ko-KR" sz="1600" b="1" dirty="0"/>
            </a:br>
            <a:r>
              <a:rPr lang="en-US" altLang="ko-KR" sz="1200" b="1" dirty="0"/>
              <a:t> → f = 40.27kHz</a:t>
            </a:r>
            <a:endParaRPr lang="en-US" altLang="ko-KR" sz="1600" b="1" dirty="0"/>
          </a:p>
        </p:txBody>
      </p:sp>
      <p:pic>
        <p:nvPicPr>
          <p:cNvPr id="19" name="그림 18" descr="텍스트, 전자제품, 디스플레이, 화면이(가) 표시된 사진&#10;&#10;자동 생성된 설명">
            <a:extLst>
              <a:ext uri="{FF2B5EF4-FFF2-40B4-BE49-F238E27FC236}">
                <a16:creationId xmlns:a16="http://schemas.microsoft.com/office/drawing/2014/main" id="{501FE58A-1587-9BC4-33CB-470ECCB4B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86175" r="81282" b="11346"/>
          <a:stretch/>
        </p:blipFill>
        <p:spPr>
          <a:xfrm>
            <a:off x="3493728" y="3927068"/>
            <a:ext cx="2985989" cy="48954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9DA282-B8F4-CF69-E255-CFC9689CC07B}"/>
              </a:ext>
            </a:extLst>
          </p:cNvPr>
          <p:cNvSpPr/>
          <p:nvPr/>
        </p:nvSpPr>
        <p:spPr>
          <a:xfrm>
            <a:off x="3473241" y="3896820"/>
            <a:ext cx="2898375" cy="5197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481AE5-F9AF-E089-4183-8985812F8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63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3C043D-1BDC-CEF1-941D-56759F66B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196" y="891362"/>
            <a:ext cx="4610496" cy="4298675"/>
          </a:xfrm>
          <a:prstGeom prst="rect">
            <a:avLst/>
          </a:prstGeom>
        </p:spPr>
      </p:pic>
      <p:pic>
        <p:nvPicPr>
          <p:cNvPr id="9" name="그림 8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97A7DCE7-67A4-D528-AB95-681758C824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6972" r="14832" b="9053"/>
          <a:stretch/>
        </p:blipFill>
        <p:spPr>
          <a:xfrm>
            <a:off x="835684" y="891362"/>
            <a:ext cx="5684615" cy="4297895"/>
          </a:xfrm>
          <a:prstGeom prst="rect">
            <a:avLst/>
          </a:prstGeom>
        </p:spPr>
      </p:pic>
      <p:pic>
        <p:nvPicPr>
          <p:cNvPr id="10" name="그림 9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D85FD9BF-249B-686F-CD69-DF4B8A387C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5" t="86195" r="86306" b="11229"/>
          <a:stretch/>
        </p:blipFill>
        <p:spPr>
          <a:xfrm>
            <a:off x="3850549" y="4716898"/>
            <a:ext cx="1409350" cy="3942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6D618B-7DF6-E72C-7813-F1D1E052824F}"/>
              </a:ext>
            </a:extLst>
          </p:cNvPr>
          <p:cNvSpPr/>
          <p:nvPr/>
        </p:nvSpPr>
        <p:spPr>
          <a:xfrm>
            <a:off x="3850549" y="4694036"/>
            <a:ext cx="1409350" cy="417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② </a:t>
            </a:r>
            <a:r>
              <a:rPr lang="ko-KR" altLang="en-US" sz="1600" b="1" dirty="0"/>
              <a:t>초음파 펄스 </a:t>
            </a:r>
            <a:r>
              <a:rPr lang="ko-KR" altLang="en-US" sz="1600" b="1" dirty="0" err="1"/>
              <a:t>발진기</a:t>
            </a:r>
            <a:br>
              <a:rPr lang="en-US" altLang="ko-KR" sz="1600" b="1" dirty="0"/>
            </a:br>
            <a:r>
              <a:rPr lang="en-US" altLang="ko-KR" sz="1200" b="1" dirty="0"/>
              <a:t> → f = 15.15Hz</a:t>
            </a:r>
            <a:endParaRPr lang="en-US" altLang="ko-KR" sz="16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5B592B-CAC3-2053-AA0D-2DB948DC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282092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1037</Words>
  <Application>Microsoft Office PowerPoint</Application>
  <PresentationFormat>와이드스크린</PresentationFormat>
  <Paragraphs>208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HY헤드라인M</vt:lpstr>
      <vt:lpstr>맑은 고딕</vt:lpstr>
      <vt:lpstr>Arial</vt:lpstr>
      <vt:lpstr>Cambria Math</vt:lpstr>
      <vt:lpstr>Roboto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PG3 06</cp:lastModifiedBy>
  <cp:revision>34</cp:revision>
  <dcterms:created xsi:type="dcterms:W3CDTF">2020-07-07T03:07:19Z</dcterms:created>
  <dcterms:modified xsi:type="dcterms:W3CDTF">2024-03-29T01:10:46Z</dcterms:modified>
</cp:coreProperties>
</file>